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256" r:id="rId5"/>
    <p:sldId id="257" r:id="rId6"/>
    <p:sldId id="258" r:id="rId7"/>
    <p:sldId id="259" r:id="rId8"/>
    <p:sldId id="263" r:id="rId9"/>
    <p:sldId id="264" r:id="rId10"/>
    <p:sldId id="265" r:id="rId11"/>
    <p:sldId id="266" r:id="rId12"/>
    <p:sldId id="273" r:id="rId13"/>
    <p:sldId id="274" r:id="rId14"/>
    <p:sldId id="267" r:id="rId15"/>
    <p:sldId id="275" r:id="rId16"/>
    <p:sldId id="270" r:id="rId17"/>
    <p:sldId id="268" r:id="rId18"/>
    <p:sldId id="276" r:id="rId19"/>
    <p:sldId id="272" r:id="rId20"/>
    <p:sldId id="277" r:id="rId21"/>
    <p:sldId id="262" r:id="rId22"/>
    <p:sldId id="27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7496A4-1576-49AA-B324-6CB7B880F2FB}" v="23" dt="2024-09-18T05:56:30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3" autoAdjust="0"/>
    <p:restoredTop sz="94660"/>
  </p:normalViewPr>
  <p:slideViewPr>
    <p:cSldViewPr snapToGrid="0">
      <p:cViewPr>
        <p:scale>
          <a:sx n="75" d="100"/>
          <a:sy n="75" d="100"/>
        </p:scale>
        <p:origin x="1277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gif>
</file>

<file path=ppt/media/image21.jpeg>
</file>

<file path=ppt/media/image22.png>
</file>

<file path=ppt/media/image23.jpg>
</file>

<file path=ppt/media/image24.jp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41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1AFE0-4F09-499A-9A7D-0FF2FBEBF574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E91478-922E-4B20-9DB5-C1517EE999A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25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91478-922E-4B20-9DB5-C1517EE999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42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https://www.google.com/</a:t>
            </a:r>
            <a:r>
              <a:rPr lang="en-US" dirty="0" err="1"/>
              <a:t>imgres?imgurl</a:t>
            </a:r>
            <a:r>
              <a:rPr lang="en-US" dirty="0"/>
              <a:t>=https%3A%2F%2Fst.depositphotos.com%2F3069719%2F4520%2Fi%2F450%2Fdepositphotos_45206603-stock-photo-loading-samples-into-gel-for.jpg&amp;tbnid=qpL7RBYyx5-BeM&amp;vet=10CAgQxiAoBmoXChMI0KHT56_MiAMVAAAAAB0AAAAAEA8..i&amp;imgrefurl=https%3A%2F%2Fdepositphotos.com%2Fphotos%2Fgel-electrophoresis.html&amp;docid=wMYZ78clyMDXzM&amp;w=600&amp;h=400&amp;itg=1&amp;q=protein%20gel%20electrophoresis%20camara&amp;ved=0CAgQxiAoBmoXChMI0KHT56_MiAMVAAAAAB0AAAAAEA8</a:t>
            </a:r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91478-922E-4B20-9DB5-C1517EE999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00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https://www.fps.org.mx/portal/index.php/notas/1542-avances-de-la-formacion-de-variedades-de-frijol-para-el-tropico-seco</a:t>
            </a:r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91478-922E-4B20-9DB5-C1517EE999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67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https://alliancebioversityciat.org/stories/ocho-lineas-de-frijol-con-la-combinacion-perfecta-resistencia-sequia-y-alta-produccion-de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91478-922E-4B20-9DB5-C1517EE999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306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25C5AF-891D-8995-12C2-6767DF253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59AE3E-648C-1530-1A35-E908F4874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7FB0E5-01C3-F2A4-FCA0-0F7864B31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542D0C-6133-7291-C64E-8AB6F2AA8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76C8D6-4571-4885-5BCC-460BBB9F3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267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2C6AA7-84AC-E2C0-F542-F285B3F70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52809EE-AD3D-6621-CECC-BCA3DA20F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B8C9D6-5759-B2A5-6C02-27BCFA5B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D70E0C-2A7A-3B88-8FB8-6AF2AD40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BED8AF-2C01-ECB3-61EA-7E63A8A28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6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55DB315-33AE-AA66-22F0-12678C262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46AFCA-2035-40D3-93E9-56ABBB738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250529-298F-755E-4FB5-0692EE59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910981-7B2A-9B66-4027-A1FD75728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204CFC-E177-5540-F993-C81F5C71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9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49DD34-D182-DEF7-1141-66EDD8CEF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DD3C89-443F-1CB3-2952-92E42AE87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528868-48BC-0FCD-4A3F-F5230BC9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8EC5EA-9557-250C-8975-47DF15F66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5ADBF-05AC-CA55-0232-D86697960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95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909DBC-81AD-34A7-D8D1-A22AA14A5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6AFC0B-715C-9819-5B4B-4D524C67F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342F07-85D6-DC5A-64A7-91587BA1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E5A595-56DD-F319-9D93-CC1250110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F00C4F-8406-5670-6A09-E1F38ED1E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31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5C135-5204-E4D3-F968-2D268EE8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DEE3E7-552D-9A8F-0358-AD8F2B593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936BAB-80AE-4D8E-F183-25F1D6193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BF31863-0A35-8D7B-FB0F-55D1C343A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2CB309-8218-25FF-E274-BEFAD8FA6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39387A-3BA1-C30E-7A8B-9E13A96A8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8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D0655-C5DC-EF44-BE1F-FD7686AB4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89DA09-95FF-B4CA-B8CC-686948B8E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3065A88-62D4-3A05-336F-06FE5BA2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5925538-55C8-2432-D30C-2769C7BBD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220BA6-6E98-DB93-3288-379EA77BE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B77DD4-C80E-3D1F-9DE1-B8585301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2E48FF3-C6AC-462F-D2B6-B921098D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307990-DE63-7FDE-DCC8-5E4F8E32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2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662E9-3FB8-1E6C-622F-99B1891C3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AEBD0C8-B04D-8AE5-D8BD-44AD4DC1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2821D57-5F77-A9A6-9DF3-FFBE8A719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A50D584-BDEF-C035-8801-85FA55A7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32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4008DA5-5D72-2679-785B-25F3904D1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C1D1535-E4EF-FF75-0A24-9C0268E88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79E649-D9CE-4CF9-7703-F641713D5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20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E40C13-FA08-9019-A77F-15A88772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884B31-89AF-65A1-B72C-5B5DDA0BC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D63AFC0-FDBD-7E54-9171-075F90ED9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41D7B12-6795-A6D7-521A-4172291A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942041-BC03-5EBC-8D43-B8D74DEEF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4B0C2C-DF53-BFE7-D063-D84FD3FE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3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36EC5-DAC5-DA57-F7E7-80CF3DA5B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6B6C06B-2600-6A7E-F973-21976C145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4DE5E1C-F608-83F7-8C48-A601805CE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7315FE-59BC-EB57-DED4-EB4155BF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DA098D-E826-52D9-19B3-6679C7963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931B30-80F5-5A90-17E9-24262D19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88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EC3205F-885E-6EF2-95F0-BBB6B260A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E7360A-CC4D-FCE0-4EA6-D0ED6A9B1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566CBE-5EAC-812A-2F02-48C291AF9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39884F-5E52-4C39-B677-AEC87FA9B445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ADC6B4-FB74-0463-D203-24D184E7C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302F38-525A-3126-28F2-DBCA6D535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6411B8-5C57-4D73-ABB6-EA3846F918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4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7.jpeg"/><Relationship Id="rId4" Type="http://schemas.openxmlformats.org/officeDocument/2006/relationships/image" Target="../media/image29.png"/><Relationship Id="rId9" Type="http://schemas.openxmlformats.org/officeDocument/2006/relationships/image" Target="../media/image3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EEDA7F-3052-02E8-EE35-1DA932B0B6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Introducción a las ómicas en la Agricultura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3B8CBE-BF2E-A700-194A-EA8CCE8E92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578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0B8FF-F22D-5866-6539-833AD6182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10" descr="Proceso de transcripción del ADN y formación del ARN mensajero | Ciencia y  Biología">
            <a:extLst>
              <a:ext uri="{FF2B5EF4-FFF2-40B4-BE49-F238E27FC236}">
                <a16:creationId xmlns:a16="http://schemas.microsoft.com/office/drawing/2014/main" id="{7E150479-4189-5D85-931A-0CC49A3B2A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06" y="532435"/>
            <a:ext cx="11112587" cy="527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265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2DE9C-F05B-9C49-9F47-2C175AC5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Replicación</a:t>
            </a:r>
            <a:endParaRPr lang="en-US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128" name="Picture 8" descr="Esquema representativo de la replicación del ADN.">
            <a:extLst>
              <a:ext uri="{FF2B5EF4-FFF2-40B4-BE49-F238E27FC236}">
                <a16:creationId xmlns:a16="http://schemas.microsoft.com/office/drawing/2014/main" id="{C57C2CE4-7F8A-6F68-49D8-70AF71C7E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05" y="1436045"/>
            <a:ext cx="10676895" cy="519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2BE33E3-C7CF-4496-5574-D64E4EE7DB56}"/>
              </a:ext>
            </a:extLst>
          </p:cNvPr>
          <p:cNvSpPr txBox="1"/>
          <p:nvPr/>
        </p:nvSpPr>
        <p:spPr>
          <a:xfrm>
            <a:off x="6250329" y="365125"/>
            <a:ext cx="3817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5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DNA -&gt; DNA</a:t>
            </a:r>
            <a:endParaRPr lang="en-US" sz="54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CBBAC0E4-764E-E36E-C576-519FCDA10D89}"/>
              </a:ext>
            </a:extLst>
          </p:cNvPr>
          <p:cNvSpPr txBox="1">
            <a:spLocks/>
          </p:cNvSpPr>
          <p:nvPr/>
        </p:nvSpPr>
        <p:spPr>
          <a:xfrm>
            <a:off x="0" y="-2976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b="1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740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2DE9C-F05B-9C49-9F47-2C175AC5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Transcripción</a:t>
            </a:r>
            <a:endParaRPr lang="en-US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BE33E3-C7CF-4496-5574-D64E4EE7DB56}"/>
              </a:ext>
            </a:extLst>
          </p:cNvPr>
          <p:cNvSpPr txBox="1"/>
          <p:nvPr/>
        </p:nvSpPr>
        <p:spPr>
          <a:xfrm>
            <a:off x="6250329" y="365125"/>
            <a:ext cx="3762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5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DNA -&gt; RNA</a:t>
            </a:r>
            <a:endParaRPr lang="en-US" sz="54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50" name="Picture 2" descr="▷¿Cómo Funciona La Transcripción Genética De ADN? Explicación">
            <a:extLst>
              <a:ext uri="{FF2B5EF4-FFF2-40B4-BE49-F238E27FC236}">
                <a16:creationId xmlns:a16="http://schemas.microsoft.com/office/drawing/2014/main" id="{F044C387-3B85-6E89-6A10-8207D8B4E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18276"/>
            <a:ext cx="975360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D30FCC58-EADF-A344-0E8B-495CA4E8DDD5}"/>
              </a:ext>
            </a:extLst>
          </p:cNvPr>
          <p:cNvSpPr txBox="1">
            <a:spLocks/>
          </p:cNvSpPr>
          <p:nvPr/>
        </p:nvSpPr>
        <p:spPr>
          <a:xfrm>
            <a:off x="87774" y="-2976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b="1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59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5B796CB-6DE7-68B3-C704-D3DBA0D1ADB3}"/>
              </a:ext>
            </a:extLst>
          </p:cNvPr>
          <p:cNvSpPr txBox="1">
            <a:spLocks/>
          </p:cNvSpPr>
          <p:nvPr/>
        </p:nvSpPr>
        <p:spPr>
          <a:xfrm>
            <a:off x="838200" y="-2535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Traducción</a:t>
            </a:r>
            <a:endParaRPr lang="en-US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218" name="Picture 2" descr="No photo description available.">
            <a:extLst>
              <a:ext uri="{FF2B5EF4-FFF2-40B4-BE49-F238E27FC236}">
                <a16:creationId xmlns:a16="http://schemas.microsoft.com/office/drawing/2014/main" id="{C7E59536-0790-CF5C-018E-825DF11A7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489" y="-127321"/>
            <a:ext cx="5765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Ribosomal rna fotografías e imágenes de alta resolución - Alamy">
            <a:extLst>
              <a:ext uri="{FF2B5EF4-FFF2-40B4-BE49-F238E27FC236}">
                <a16:creationId xmlns:a16="http://schemas.microsoft.com/office/drawing/2014/main" id="{02531C76-2D87-4FA5-4124-E7C8C8870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94" y="2746093"/>
            <a:ext cx="482441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ED1C6F-CB3D-4E40-3F9C-147EEAA68E15}"/>
              </a:ext>
            </a:extLst>
          </p:cNvPr>
          <p:cNvSpPr txBox="1">
            <a:spLocks/>
          </p:cNvSpPr>
          <p:nvPr/>
        </p:nvSpPr>
        <p:spPr>
          <a:xfrm>
            <a:off x="87774" y="-2976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b="1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02842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Los dogmas de la Biología evolucionan… – Compostando Ciencia">
            <a:extLst>
              <a:ext uri="{FF2B5EF4-FFF2-40B4-BE49-F238E27FC236}">
                <a16:creationId xmlns:a16="http://schemas.microsoft.com/office/drawing/2014/main" id="{CF849ED1-EFDD-FC41-6A8D-A4AF840E47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0"/>
          <a:stretch/>
        </p:blipFill>
        <p:spPr bwMode="auto">
          <a:xfrm>
            <a:off x="0" y="510641"/>
            <a:ext cx="2248677" cy="561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C28AD2CC-F6C9-4742-D28A-396B33FA0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129" y="909547"/>
            <a:ext cx="6475472" cy="521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1F4B172-6720-9CB6-3F96-B06140144B97}"/>
              </a:ext>
            </a:extLst>
          </p:cNvPr>
          <p:cNvSpPr txBox="1"/>
          <p:nvPr/>
        </p:nvSpPr>
        <p:spPr>
          <a:xfrm>
            <a:off x="5599192" y="2055921"/>
            <a:ext cx="4190036" cy="370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Cadena Molde</a:t>
            </a:r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4C97490-BE52-1551-4C61-2BCF1E0D3173}"/>
              </a:ext>
            </a:extLst>
          </p:cNvPr>
          <p:cNvSpPr txBox="1"/>
          <p:nvPr/>
        </p:nvSpPr>
        <p:spPr>
          <a:xfrm>
            <a:off x="164940" y="6162693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https://www.youtube.com/watch?v=gG7uCskUOrA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E0B0F8F-75D9-C4E6-1DA6-D0D4A4DB3EA0}"/>
              </a:ext>
            </a:extLst>
          </p:cNvPr>
          <p:cNvSpPr/>
          <p:nvPr/>
        </p:nvSpPr>
        <p:spPr>
          <a:xfrm>
            <a:off x="2707896" y="1107210"/>
            <a:ext cx="1008158" cy="693341"/>
          </a:xfrm>
          <a:prstGeom prst="ellipse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9B074E6D-69D4-48F0-9289-2A165099AAE0}"/>
              </a:ext>
            </a:extLst>
          </p:cNvPr>
          <p:cNvCxnSpPr>
            <a:cxnSpLocks/>
          </p:cNvCxnSpPr>
          <p:nvPr/>
        </p:nvCxnSpPr>
        <p:spPr>
          <a:xfrm>
            <a:off x="1892024" y="1180576"/>
            <a:ext cx="768105" cy="128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FA9E5399-43E1-1740-2C76-33666FFC5FE3}"/>
              </a:ext>
            </a:extLst>
          </p:cNvPr>
          <p:cNvCxnSpPr>
            <a:cxnSpLocks/>
          </p:cNvCxnSpPr>
          <p:nvPr/>
        </p:nvCxnSpPr>
        <p:spPr>
          <a:xfrm>
            <a:off x="1701478" y="3090461"/>
            <a:ext cx="1193003" cy="1663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6F481113-9442-A104-18F5-118BCEE0366C}"/>
              </a:ext>
            </a:extLst>
          </p:cNvPr>
          <p:cNvCxnSpPr>
            <a:cxnSpLocks/>
          </p:cNvCxnSpPr>
          <p:nvPr/>
        </p:nvCxnSpPr>
        <p:spPr>
          <a:xfrm>
            <a:off x="2209518" y="5204581"/>
            <a:ext cx="2223586" cy="2331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transcripcion adn">
            <a:extLst>
              <a:ext uri="{FF2B5EF4-FFF2-40B4-BE49-F238E27FC236}">
                <a16:creationId xmlns:a16="http://schemas.microsoft.com/office/drawing/2014/main" id="{D3E82380-6A9B-56D5-CF64-0553D1903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053" y="344608"/>
            <a:ext cx="2745853" cy="274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530CD36A-93AA-1A82-009A-B5722EBDE676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5153473" y="2241116"/>
            <a:ext cx="4635755" cy="6004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ítulo 1">
            <a:extLst>
              <a:ext uri="{FF2B5EF4-FFF2-40B4-BE49-F238E27FC236}">
                <a16:creationId xmlns:a16="http://schemas.microsoft.com/office/drawing/2014/main" id="{15171BC9-6CD9-964F-CF66-28E0392E4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19" y="-207173"/>
            <a:ext cx="10515600" cy="1325563"/>
          </a:xfrm>
        </p:spPr>
        <p:txBody>
          <a:bodyPr/>
          <a:lstStyle/>
          <a:p>
            <a:r>
              <a:rPr lang="es-MX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Expresión Génica </a:t>
            </a:r>
            <a:endParaRPr lang="en-US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880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0B2F9-E7B9-572E-F4A7-7A044084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9" y="-243229"/>
            <a:ext cx="10515600" cy="1325563"/>
          </a:xfrm>
        </p:spPr>
        <p:txBody>
          <a:bodyPr/>
          <a:lstStyle/>
          <a:p>
            <a:r>
              <a:rPr lang="es-MX" b="1" dirty="0"/>
              <a:t>ADN</a:t>
            </a:r>
            <a:endParaRPr lang="en-US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2C20A6B-1C95-DFE1-0AFD-4488FC9B9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9" y="3546521"/>
            <a:ext cx="3690138" cy="2473914"/>
          </a:xfrm>
          <a:prstGeom prst="rect">
            <a:avLst/>
          </a:prstGeom>
        </p:spPr>
      </p:pic>
      <p:pic>
        <p:nvPicPr>
          <p:cNvPr id="9" name="Imagen 8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B1AC0C9C-3EA1-0A57-150D-BF812DC690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647" y="288261"/>
            <a:ext cx="4041354" cy="282821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1847405-7DD2-673B-D444-855E77F18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361" y="116205"/>
            <a:ext cx="3840638" cy="6241038"/>
          </a:xfrm>
          <a:prstGeom prst="rect">
            <a:avLst/>
          </a:prstGeom>
        </p:spPr>
      </p:pic>
      <p:pic>
        <p:nvPicPr>
          <p:cNvPr id="6146" name="Picture 2" descr="Cuantificación de ADN y ARN | Blog de CIENCIA y BIOTECNOLOGIA - María Iranzo">
            <a:extLst>
              <a:ext uri="{FF2B5EF4-FFF2-40B4-BE49-F238E27FC236}">
                <a16:creationId xmlns:a16="http://schemas.microsoft.com/office/drawing/2014/main" id="{FD5107DD-154D-0AE9-0F75-C21978801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546" y="3374026"/>
            <a:ext cx="4018665" cy="281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Nuevas evidencias sobre el mundo ARN: un poco más cerca de entender el  origen de la vida">
            <a:extLst>
              <a:ext uri="{FF2B5EF4-FFF2-40B4-BE49-F238E27FC236}">
                <a16:creationId xmlns:a16="http://schemas.microsoft.com/office/drawing/2014/main" id="{7E21F04D-329E-E5B3-B5CA-2FC4C1A7C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78" y="837565"/>
            <a:ext cx="2552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362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0B2F9-E7B9-572E-F4A7-7A044084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6205"/>
            <a:ext cx="10515600" cy="1325563"/>
          </a:xfrm>
        </p:spPr>
        <p:txBody>
          <a:bodyPr/>
          <a:lstStyle/>
          <a:p>
            <a:r>
              <a:rPr lang="es-MX" b="1" dirty="0"/>
              <a:t>ARN</a:t>
            </a:r>
            <a:endParaRPr lang="en-US" b="1" dirty="0"/>
          </a:p>
        </p:txBody>
      </p:sp>
      <p:pic>
        <p:nvPicPr>
          <p:cNvPr id="5122" name="Picture 2" descr="Integridad del ARN - Labster">
            <a:extLst>
              <a:ext uri="{FF2B5EF4-FFF2-40B4-BE49-F238E27FC236}">
                <a16:creationId xmlns:a16="http://schemas.microsoft.com/office/drawing/2014/main" id="{E2062AED-5075-A8D5-C4CA-0E83E9A52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522" y="483398"/>
            <a:ext cx="3847874" cy="4200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3B6F0FA-64B8-787F-B62F-9FE4A3A2759F}"/>
              </a:ext>
            </a:extLst>
          </p:cNvPr>
          <p:cNvSpPr txBox="1"/>
          <p:nvPr/>
        </p:nvSpPr>
        <p:spPr>
          <a:xfrm>
            <a:off x="-3858" y="6487879"/>
            <a:ext cx="609985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https://www.mariairanzobiotec.com/cuantificacion-y-analisis-integridad-de-los-acidos-nucleicos/</a:t>
            </a:r>
          </a:p>
        </p:txBody>
      </p:sp>
      <p:pic>
        <p:nvPicPr>
          <p:cNvPr id="5124" name="Picture 4" descr="ARN - Innovative Genomics Institute (IGI)">
            <a:extLst>
              <a:ext uri="{FF2B5EF4-FFF2-40B4-BE49-F238E27FC236}">
                <a16:creationId xmlns:a16="http://schemas.microsoft.com/office/drawing/2014/main" id="{526EA928-CDCC-1ECA-6A98-6DBD626E4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9809" y="558352"/>
            <a:ext cx="1139940" cy="1095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Nuevas evidencias sobre el mundo ARN: un poco más cerca de entender el  origen de la vida">
            <a:extLst>
              <a:ext uri="{FF2B5EF4-FFF2-40B4-BE49-F238E27FC236}">
                <a16:creationId xmlns:a16="http://schemas.microsoft.com/office/drawing/2014/main" id="{BD9ABB50-FE44-D2BA-F50C-989E9BA4E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80" y="1781831"/>
            <a:ext cx="2286262" cy="160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Lab ice box with small tubes and falcone tube. Scientist performing  molecular biology analysis in laboratory Stock Photo - Alamy">
            <a:extLst>
              <a:ext uri="{FF2B5EF4-FFF2-40B4-BE49-F238E27FC236}">
                <a16:creationId xmlns:a16="http://schemas.microsoft.com/office/drawing/2014/main" id="{5AF73C0B-6BFC-71EB-A37C-4959A7090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3" y="3725691"/>
            <a:ext cx="2107496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8221777-BC70-195B-CE6D-2DE04D1B79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89854" y="125457"/>
            <a:ext cx="3581710" cy="340643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376616D0-3B2A-B4B6-2041-FF05B4C8F3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9854" y="3632008"/>
            <a:ext cx="3581710" cy="3121776"/>
          </a:xfrm>
          <a:prstGeom prst="rect">
            <a:avLst/>
          </a:prstGeom>
        </p:spPr>
      </p:pic>
      <p:pic>
        <p:nvPicPr>
          <p:cNvPr id="5132" name="Picture 12" descr="Gel electrophoresis Stock Photos, Royalty Free Gel electrophoresis Images |  Depositphotos">
            <a:extLst>
              <a:ext uri="{FF2B5EF4-FFF2-40B4-BE49-F238E27FC236}">
                <a16:creationId xmlns:a16="http://schemas.microsoft.com/office/drawing/2014/main" id="{BAC406D9-1EA7-69D4-795A-36D38479F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147" y="4321358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819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0B2F9-E7B9-572E-F4A7-7A044084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6205"/>
            <a:ext cx="10515600" cy="1325563"/>
          </a:xfrm>
        </p:spPr>
        <p:txBody>
          <a:bodyPr/>
          <a:lstStyle/>
          <a:p>
            <a:r>
              <a:rPr lang="es-MX" b="1" dirty="0"/>
              <a:t>PROTEINA</a:t>
            </a:r>
            <a:endParaRPr lang="en-US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2C80819-9C1C-8CA6-A491-345F5F73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047" y="2922226"/>
            <a:ext cx="3375953" cy="101354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4B03088-6516-B4F5-858B-4698325C4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919" y="1096923"/>
            <a:ext cx="3246401" cy="9221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C8764959-6098-526D-E564-FD4AA6051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84" y="2175777"/>
            <a:ext cx="3033023" cy="3246401"/>
          </a:xfrm>
          <a:prstGeom prst="rect">
            <a:avLst/>
          </a:prstGeom>
        </p:spPr>
      </p:pic>
      <p:pic>
        <p:nvPicPr>
          <p:cNvPr id="7172" name="Picture 4" descr="How to Interpret Polyacrylamide Gels: The basics - LabXchange">
            <a:extLst>
              <a:ext uri="{FF2B5EF4-FFF2-40B4-BE49-F238E27FC236}">
                <a16:creationId xmlns:a16="http://schemas.microsoft.com/office/drawing/2014/main" id="{7E57E500-5E05-B3BC-321D-D36B51622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650" y="2981633"/>
            <a:ext cx="4682433" cy="285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ini-PROTEAN Tetra Vertical Electrophoresis Cell | Bio-Rad">
            <a:extLst>
              <a:ext uri="{FF2B5EF4-FFF2-40B4-BE49-F238E27FC236}">
                <a16:creationId xmlns:a16="http://schemas.microsoft.com/office/drawing/2014/main" id="{4626DC88-3BD4-5BDE-217D-AD0281808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082" y="0"/>
            <a:ext cx="3857932" cy="253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699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1B2FD8-6809-4C07-1796-CEDFAB621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4109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i="0" dirty="0">
              <a:solidFill>
                <a:srgbClr val="333333"/>
              </a:solidFill>
              <a:effectLst/>
              <a:latin typeface="Myriad Pro"/>
            </a:endParaRPr>
          </a:p>
          <a:p>
            <a:pPr marL="0" indent="0">
              <a:buNone/>
            </a:pPr>
            <a:endParaRPr lang="en-US" b="1" i="0" dirty="0">
              <a:solidFill>
                <a:srgbClr val="333333"/>
              </a:solidFill>
              <a:effectLst/>
              <a:latin typeface="Myriad Pro"/>
            </a:endParaRPr>
          </a:p>
          <a:p>
            <a:pPr marL="0" indent="0">
              <a:buNone/>
            </a:pPr>
            <a:endParaRPr lang="en-US" b="1" dirty="0">
              <a:solidFill>
                <a:srgbClr val="333333"/>
              </a:solidFill>
              <a:latin typeface="Myriad Pro"/>
            </a:endParaRPr>
          </a:p>
          <a:p>
            <a:pPr marL="0" indent="0">
              <a:buNone/>
            </a:pPr>
            <a:endParaRPr lang="en-US" b="1" i="0" dirty="0">
              <a:solidFill>
                <a:srgbClr val="333333"/>
              </a:solidFill>
              <a:effectLst/>
              <a:latin typeface="Myriad Pro"/>
            </a:endParaRPr>
          </a:p>
          <a:p>
            <a:pPr marL="0" indent="0">
              <a:buNone/>
            </a:pPr>
            <a:endParaRPr lang="en-US" b="0" i="0" dirty="0">
              <a:solidFill>
                <a:srgbClr val="333333"/>
              </a:solidFill>
              <a:effectLst/>
              <a:latin typeface="Myriad Pro"/>
            </a:endParaRPr>
          </a:p>
        </p:txBody>
      </p:sp>
      <p:pic>
        <p:nvPicPr>
          <p:cNvPr id="4" name="Picture 10" descr="Proceso de transcripción del ADN y formación del ARN mensajero | Ciencia y  Biología">
            <a:extLst>
              <a:ext uri="{FF2B5EF4-FFF2-40B4-BE49-F238E27FC236}">
                <a16:creationId xmlns:a16="http://schemas.microsoft.com/office/drawing/2014/main" id="{63C00B2D-CDF7-00EF-6258-EA0E15ED0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727" y="-410192"/>
            <a:ext cx="8636569" cy="409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D5086E7-54DC-CDC7-F298-8B536A7C68E9}"/>
              </a:ext>
            </a:extLst>
          </p:cNvPr>
          <p:cNvSpPr txBox="1"/>
          <p:nvPr/>
        </p:nvSpPr>
        <p:spPr>
          <a:xfrm>
            <a:off x="838200" y="3702824"/>
            <a:ext cx="61635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GEN</a:t>
            </a:r>
          </a:p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Phvul.003G152800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775F1D-1720-7870-4CC5-6881D685FEB2}"/>
              </a:ext>
            </a:extLst>
          </p:cNvPr>
          <p:cNvSpPr txBox="1"/>
          <p:nvPr/>
        </p:nvSpPr>
        <p:spPr>
          <a:xfrm>
            <a:off x="4715720" y="3425825"/>
            <a:ext cx="61635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i="0" dirty="0" err="1">
                <a:solidFill>
                  <a:srgbClr val="333333"/>
                </a:solidFill>
                <a:effectLst/>
                <a:latin typeface="Myriad Pro"/>
              </a:rPr>
              <a:t>Transcritos</a:t>
            </a:r>
            <a:endParaRPr lang="en-US" b="1" i="0" dirty="0">
              <a:solidFill>
                <a:srgbClr val="333333"/>
              </a:solidFill>
              <a:effectLst/>
              <a:latin typeface="Myriad Pro"/>
            </a:endParaRPr>
          </a:p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Phvul.003G152800.1</a:t>
            </a:r>
          </a:p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Phvul.003G152800.2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B55806D-F533-0D12-E49C-76358C4EAB20}"/>
              </a:ext>
            </a:extLst>
          </p:cNvPr>
          <p:cNvSpPr txBox="1"/>
          <p:nvPr/>
        </p:nvSpPr>
        <p:spPr>
          <a:xfrm>
            <a:off x="8272041" y="3564324"/>
            <a:ext cx="61635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333333"/>
                </a:solidFill>
                <a:latin typeface="Myriad Pro"/>
              </a:rPr>
              <a:t>P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Myriad Pro"/>
              </a:rPr>
              <a:t>roteínas</a:t>
            </a:r>
            <a:endParaRPr lang="en-US" b="1" i="0" dirty="0">
              <a:solidFill>
                <a:srgbClr val="333333"/>
              </a:solidFill>
              <a:effectLst/>
              <a:latin typeface="Myriad Pro"/>
            </a:endParaRPr>
          </a:p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Phvul.003G152800.1.p</a:t>
            </a:r>
          </a:p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Myriad Pro"/>
              </a:rPr>
              <a:t>Phvul.003G152800.2.p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1B04BE0-D11B-B4F0-BEA1-98DA4CC47F44}"/>
              </a:ext>
            </a:extLst>
          </p:cNvPr>
          <p:cNvSpPr txBox="1"/>
          <p:nvPr/>
        </p:nvSpPr>
        <p:spPr>
          <a:xfrm>
            <a:off x="682905" y="4880748"/>
            <a:ext cx="1114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accent2"/>
                </a:solidFill>
              </a:rPr>
              <a:t>GENÓMICA                    TRASNCRIPTÓMICA                </a:t>
            </a:r>
            <a:r>
              <a:rPr lang="en-US" sz="2800" b="1" dirty="0">
                <a:solidFill>
                  <a:schemeClr val="accent2"/>
                </a:solidFill>
              </a:rPr>
              <a:t>PROTEÓMICA  -&gt;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3BAB36A-C280-3981-3493-8C5051AEB2D3}"/>
              </a:ext>
            </a:extLst>
          </p:cNvPr>
          <p:cNvSpPr txBox="1"/>
          <p:nvPr/>
        </p:nvSpPr>
        <p:spPr>
          <a:xfrm>
            <a:off x="791454" y="5943367"/>
            <a:ext cx="1114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accent2"/>
                </a:solidFill>
              </a:rPr>
              <a:t>EPIGENOMICAS ,METABOLOMA,FEN</a:t>
            </a:r>
            <a:r>
              <a:rPr lang="en-US" sz="2800" b="1" dirty="0">
                <a:solidFill>
                  <a:schemeClr val="accent2"/>
                </a:solidFill>
              </a:rPr>
              <a:t>ÓMICA  …</a:t>
            </a:r>
          </a:p>
        </p:txBody>
      </p:sp>
    </p:spTree>
    <p:extLst>
      <p:ext uri="{BB962C8B-B14F-4D97-AF65-F5344CB8AC3E}">
        <p14:creationId xmlns:p14="http://schemas.microsoft.com/office/powerpoint/2010/main" val="1870869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C329CA-67A4-E8DA-2974-A65835BA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FRIJOL</a:t>
            </a:r>
            <a:endParaRPr lang="en-US" dirty="0"/>
          </a:p>
        </p:txBody>
      </p:sp>
      <p:pic>
        <p:nvPicPr>
          <p:cNvPr id="10242" name="Picture 2" descr="Cultivo de frijol en desarrollo vegetativo.">
            <a:extLst>
              <a:ext uri="{FF2B5EF4-FFF2-40B4-BE49-F238E27FC236}">
                <a16:creationId xmlns:a16="http://schemas.microsoft.com/office/drawing/2014/main" id="{F6957D37-D519-36F3-20C0-F730F6E32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589" y="468427"/>
            <a:ext cx="7940234" cy="592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99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FD3D90-C92D-96F2-80E8-4DE98BECA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284"/>
            <a:ext cx="10515600" cy="5724679"/>
          </a:xfrm>
        </p:spPr>
        <p:txBody>
          <a:bodyPr>
            <a:normAutofit lnSpcReduction="10000"/>
          </a:bodyPr>
          <a:lstStyle/>
          <a:p>
            <a:r>
              <a:rPr lang="es-MX" dirty="0"/>
              <a:t>Introducción a las Tecnologías Ómicas</a:t>
            </a:r>
          </a:p>
          <a:p>
            <a:r>
              <a:rPr lang="es-MX" dirty="0"/>
              <a:t>Biología Molecular </a:t>
            </a:r>
          </a:p>
          <a:p>
            <a:r>
              <a:rPr lang="es-MX" dirty="0"/>
              <a:t>ómicas</a:t>
            </a:r>
          </a:p>
          <a:p>
            <a:pPr lvl="1"/>
            <a:r>
              <a:rPr lang="es-MX" dirty="0"/>
              <a:t>Genómica</a:t>
            </a:r>
          </a:p>
          <a:p>
            <a:pPr lvl="2"/>
            <a:r>
              <a:rPr lang="es-MX" dirty="0"/>
              <a:t>Historia y ejemplos en la agricultura</a:t>
            </a:r>
          </a:p>
          <a:p>
            <a:pPr lvl="2"/>
            <a:r>
              <a:rPr lang="es-MX" dirty="0"/>
              <a:t>Secuenciación</a:t>
            </a:r>
          </a:p>
          <a:p>
            <a:pPr lvl="2"/>
            <a:r>
              <a:rPr lang="es-MX" dirty="0"/>
              <a:t>Análisis bioinformáticos </a:t>
            </a:r>
          </a:p>
          <a:p>
            <a:pPr lvl="2"/>
            <a:r>
              <a:rPr lang="es-MX" dirty="0"/>
              <a:t>Bases de datos </a:t>
            </a:r>
          </a:p>
          <a:p>
            <a:pPr lvl="1"/>
            <a:r>
              <a:rPr lang="es-MX" dirty="0"/>
              <a:t>Transcriptómica</a:t>
            </a:r>
          </a:p>
          <a:p>
            <a:pPr lvl="2"/>
            <a:r>
              <a:rPr lang="es-MX" dirty="0"/>
              <a:t>Secuenciación</a:t>
            </a:r>
          </a:p>
          <a:p>
            <a:pPr lvl="2"/>
            <a:r>
              <a:rPr lang="es-MX" dirty="0"/>
              <a:t>Análisis bioinformáticos </a:t>
            </a:r>
          </a:p>
          <a:p>
            <a:pPr lvl="2"/>
            <a:r>
              <a:rPr lang="es-MX" dirty="0"/>
              <a:t>Bases de datos </a:t>
            </a:r>
          </a:p>
          <a:p>
            <a:pPr lvl="1"/>
            <a:r>
              <a:rPr lang="es-MX" dirty="0"/>
              <a:t>Proteómica</a:t>
            </a:r>
          </a:p>
          <a:p>
            <a:pPr lvl="2"/>
            <a:r>
              <a:rPr lang="es-MX" dirty="0"/>
              <a:t>Secuenciación</a:t>
            </a:r>
          </a:p>
          <a:p>
            <a:pPr lvl="2"/>
            <a:r>
              <a:rPr lang="es-MX" dirty="0"/>
              <a:t>Análisis bioinformáticos </a:t>
            </a:r>
          </a:p>
          <a:p>
            <a:pPr lvl="2"/>
            <a:r>
              <a:rPr lang="es-MX" dirty="0"/>
              <a:t>Bases de datos </a:t>
            </a:r>
          </a:p>
          <a:p>
            <a:pPr lvl="1"/>
            <a:endParaRPr lang="es-MX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642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B421B4-558E-1843-F0A7-2ABF1A3B5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95" y="-305594"/>
            <a:ext cx="10515600" cy="1325563"/>
          </a:xfrm>
        </p:spPr>
        <p:txBody>
          <a:bodyPr/>
          <a:lstStyle/>
          <a:p>
            <a:r>
              <a:rPr lang="es-MX" dirty="0"/>
              <a:t>SEQUIA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1810D8-2FE7-837E-FF44-D58888239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E9D1F02-DD65-E228-8167-70F477D8D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621" y="214312"/>
            <a:ext cx="8572500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179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96D7E-C646-144E-1964-78453568E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60689F-D6BF-DCB9-9C2C-0946162E3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58528E10-BE58-8216-2CBE-47FE052EB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127" y="0"/>
            <a:ext cx="502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50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FD3D90-C92D-96F2-80E8-4DE98BECA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284"/>
            <a:ext cx="10515600" cy="572467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MX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Taller de Bioinformática</a:t>
            </a:r>
          </a:p>
          <a:p>
            <a:r>
              <a:rPr lang="es-MX" dirty="0"/>
              <a:t>Formatos, FAIR y CARE de datos</a:t>
            </a:r>
          </a:p>
          <a:p>
            <a:r>
              <a:rPr lang="es-MX" dirty="0"/>
              <a:t>De plantas modelo a plantas de interés agronómico (Homólogos)</a:t>
            </a:r>
          </a:p>
          <a:p>
            <a:r>
              <a:rPr lang="es-MX" dirty="0"/>
              <a:t>Bases de datos de ómicas para agronomía</a:t>
            </a:r>
          </a:p>
          <a:p>
            <a:pPr lvl="1"/>
            <a:r>
              <a:rPr lang="es-MX" dirty="0"/>
              <a:t>Genómica</a:t>
            </a:r>
          </a:p>
          <a:p>
            <a:pPr lvl="2"/>
            <a:r>
              <a:rPr lang="es-MX" dirty="0"/>
              <a:t>Exploración de Bases de datos</a:t>
            </a:r>
          </a:p>
          <a:p>
            <a:pPr lvl="1"/>
            <a:r>
              <a:rPr lang="es-MX" dirty="0"/>
              <a:t>Transcriptómica</a:t>
            </a:r>
          </a:p>
          <a:p>
            <a:pPr lvl="2"/>
            <a:r>
              <a:rPr lang="es-MX" dirty="0"/>
              <a:t>Exploración en Bases de datos </a:t>
            </a:r>
          </a:p>
          <a:p>
            <a:pPr lvl="1"/>
            <a:r>
              <a:rPr lang="es-MX" dirty="0"/>
              <a:t>Proteómica</a:t>
            </a:r>
          </a:p>
          <a:p>
            <a:pPr lvl="2"/>
            <a:r>
              <a:rPr lang="es-MX" dirty="0"/>
              <a:t>Exploración en Bases de datos </a:t>
            </a:r>
          </a:p>
          <a:p>
            <a:pPr lvl="1"/>
            <a:r>
              <a:rPr lang="es-MX" dirty="0"/>
              <a:t>Metabolómica</a:t>
            </a:r>
          </a:p>
          <a:p>
            <a:pPr lvl="2"/>
            <a:r>
              <a:rPr lang="es-MX" dirty="0"/>
              <a:t>Exploración de Bases de datos</a:t>
            </a:r>
          </a:p>
          <a:p>
            <a:r>
              <a:rPr lang="es-MX" dirty="0"/>
              <a:t>Lenguajes de programación</a:t>
            </a:r>
          </a:p>
          <a:p>
            <a:pPr lvl="1"/>
            <a:r>
              <a:rPr lang="es-MX" dirty="0"/>
              <a:t>Linux</a:t>
            </a:r>
          </a:p>
          <a:p>
            <a:pPr lvl="1"/>
            <a:r>
              <a:rPr lang="es-MX" dirty="0"/>
              <a:t>R</a:t>
            </a:r>
          </a:p>
          <a:p>
            <a:pPr lvl="1"/>
            <a:r>
              <a:rPr lang="es-MX" dirty="0"/>
              <a:t>Python</a:t>
            </a:r>
          </a:p>
          <a:p>
            <a:r>
              <a:rPr lang="es-MX" dirty="0"/>
              <a:t>Retos de la bioinformática en la </a:t>
            </a:r>
            <a:r>
              <a:rPr lang="es-MX" dirty="0" err="1"/>
              <a:t>agrícultura</a:t>
            </a:r>
            <a:r>
              <a:rPr lang="es-MX" dirty="0"/>
              <a:t> </a:t>
            </a:r>
          </a:p>
          <a:p>
            <a:pPr marL="457200" lvl="1" indent="0">
              <a:buNone/>
            </a:pPr>
            <a:endParaRPr lang="es-MX" dirty="0"/>
          </a:p>
          <a:p>
            <a:pPr lvl="1"/>
            <a:endParaRPr lang="es-MX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984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016F6-C653-F252-3D93-FFDCE77F8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09800" y="411367"/>
            <a:ext cx="10515600" cy="1325563"/>
          </a:xfrm>
        </p:spPr>
        <p:txBody>
          <a:bodyPr/>
          <a:lstStyle/>
          <a:p>
            <a:pPr algn="ctr"/>
            <a:r>
              <a:rPr lang="es-MX" dirty="0"/>
              <a:t>Biología Molecular </a:t>
            </a:r>
            <a:br>
              <a:rPr lang="es-MX" dirty="0"/>
            </a:b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D4D3DE-935F-6301-E0EB-1D1243CB0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36" y="85315"/>
            <a:ext cx="2042652" cy="652104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Repaso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AutoShape 8" descr="Proceso de transcripción del ADN y formación del ARN mensajero | Ciencia y  Biología">
            <a:extLst>
              <a:ext uri="{FF2B5EF4-FFF2-40B4-BE49-F238E27FC236}">
                <a16:creationId xmlns:a16="http://schemas.microsoft.com/office/drawing/2014/main" id="{2A62792D-4DD8-0238-C5A6-02D7BEA2E7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2200" y="439969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10" descr="Proceso de transcripción del ADN y formación del ARN mensajero | Ciencia y  Biología">
            <a:extLst>
              <a:ext uri="{FF2B5EF4-FFF2-40B4-BE49-F238E27FC236}">
                <a16:creationId xmlns:a16="http://schemas.microsoft.com/office/drawing/2014/main" id="{C89AEC4D-815D-0541-3A27-9AFBEB434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640" y="4194744"/>
            <a:ext cx="4744720" cy="2251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FC5E765-27DE-72FE-45F6-CDAB3E4C1F32}"/>
              </a:ext>
            </a:extLst>
          </p:cNvPr>
          <p:cNvSpPr txBox="1"/>
          <p:nvPr/>
        </p:nvSpPr>
        <p:spPr>
          <a:xfrm>
            <a:off x="632460" y="1405235"/>
            <a:ext cx="107670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/>
              <a:t>La biología molecular es una rama de la biología que estudia los procesos biológicos a nivel molecular..</a:t>
            </a:r>
            <a:endParaRPr lang="en-US" sz="28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35E2503-6EB0-0A51-E74A-1F71EB35E634}"/>
              </a:ext>
            </a:extLst>
          </p:cNvPr>
          <p:cNvSpPr txBox="1"/>
          <p:nvPr/>
        </p:nvSpPr>
        <p:spPr>
          <a:xfrm>
            <a:off x="1580782" y="2730798"/>
            <a:ext cx="102911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/>
              <a:t>Se enfoca en comprender cómo interactúan las moléculas que componen </a:t>
            </a:r>
            <a:r>
              <a:rPr lang="es-MX" sz="2800" b="1" dirty="0"/>
              <a:t>las células</a:t>
            </a:r>
            <a:r>
              <a:rPr lang="es-MX" sz="2800" dirty="0"/>
              <a:t>, como los ácidos nucleicos (ADN y ARN) y las proteínas, para llevar a cabo funciones esenciales para la vida</a:t>
            </a:r>
            <a:endParaRPr lang="en-US" sz="2800" dirty="0"/>
          </a:p>
        </p:txBody>
      </p:sp>
      <p:pic>
        <p:nvPicPr>
          <p:cNvPr id="1026" name="Picture 2" descr="Célula Vegetal: qué es, partes y funciones - Enciclopedia Significados">
            <a:extLst>
              <a:ext uri="{FF2B5EF4-FFF2-40B4-BE49-F238E27FC236}">
                <a16:creationId xmlns:a16="http://schemas.microsoft.com/office/drawing/2014/main" id="{D7400EB3-A332-CFD9-7148-E97DCFBFA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145" y="4218014"/>
            <a:ext cx="3524517" cy="263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535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8D616-0C8C-0E22-EC64-800D2328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760" y="-351873"/>
            <a:ext cx="10515600" cy="1325563"/>
          </a:xfrm>
        </p:spPr>
        <p:txBody>
          <a:bodyPr/>
          <a:lstStyle/>
          <a:p>
            <a:r>
              <a:rPr lang="es-MX" b="1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Niveles de organización</a:t>
            </a:r>
            <a:endParaRPr lang="en-US" b="1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Imagen9">
            <a:extLst>
              <a:ext uri="{FF2B5EF4-FFF2-40B4-BE49-F238E27FC236}">
                <a16:creationId xmlns:a16="http://schemas.microsoft.com/office/drawing/2014/main" id="{9440D7A3-6AA7-4D40-BAE2-F4BA72467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438" y="608196"/>
            <a:ext cx="8859124" cy="635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EJIDO VEGETAL | Mind Map">
            <a:extLst>
              <a:ext uri="{FF2B5EF4-FFF2-40B4-BE49-F238E27FC236}">
                <a16:creationId xmlns:a16="http://schemas.microsoft.com/office/drawing/2014/main" id="{C7653D14-17B0-619C-C2C5-6E926A90C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885" y="1117719"/>
            <a:ext cx="1644916" cy="92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Órganos vegetales. Hoja. Atlas de Histología Vegetal y Animal">
            <a:extLst>
              <a:ext uri="{FF2B5EF4-FFF2-40B4-BE49-F238E27FC236}">
                <a16:creationId xmlns:a16="http://schemas.microsoft.com/office/drawing/2014/main" id="{448186C1-B5F3-22DF-E88A-F18F7AAF64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7" t="57995" r="67959" b="7999"/>
          <a:stretch/>
        </p:blipFill>
        <p:spPr bwMode="auto">
          <a:xfrm>
            <a:off x="8612785" y="1752784"/>
            <a:ext cx="1017037" cy="125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20.400+ Arbol Grande Ilustraciones de Stock, gráficos vectoriales libres de  derechos y clip art - iStock | Roble, Seguridad, Bosque">
            <a:extLst>
              <a:ext uri="{FF2B5EF4-FFF2-40B4-BE49-F238E27FC236}">
                <a16:creationId xmlns:a16="http://schemas.microsoft.com/office/drawing/2014/main" id="{2673F93B-16AC-16D7-D2E0-03B32D028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801" y="3638152"/>
            <a:ext cx="1250198" cy="124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MANEJO DE INFECCIONES VASCULARES BACTERIANAS Parte 5">
            <a:extLst>
              <a:ext uri="{FF2B5EF4-FFF2-40B4-BE49-F238E27FC236}">
                <a16:creationId xmlns:a16="http://schemas.microsoft.com/office/drawing/2014/main" id="{27D7555D-F255-7345-9956-4AE3D9358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723" y="2818044"/>
            <a:ext cx="1477240" cy="1215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El 12% de la población usa plantas medicinales para adelgazar">
            <a:extLst>
              <a:ext uri="{FF2B5EF4-FFF2-40B4-BE49-F238E27FC236}">
                <a16:creationId xmlns:a16="http://schemas.microsoft.com/office/drawing/2014/main" id="{9958F26A-010A-BE92-36F6-D2DB4EB07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536" y="4882794"/>
            <a:ext cx="1527215" cy="114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030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quema de los niveles de organizacion de la materia">
            <a:extLst>
              <a:ext uri="{FF2B5EF4-FFF2-40B4-BE49-F238E27FC236}">
                <a16:creationId xmlns:a16="http://schemas.microsoft.com/office/drawing/2014/main" id="{36724CBE-B9FA-5F15-4332-366A0EC4B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676" y="802331"/>
            <a:ext cx="7756556" cy="580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errar llave 3">
            <a:extLst>
              <a:ext uri="{FF2B5EF4-FFF2-40B4-BE49-F238E27FC236}">
                <a16:creationId xmlns:a16="http://schemas.microsoft.com/office/drawing/2014/main" id="{CEB72391-CA62-998B-BE40-F9DDBD4FE153}"/>
              </a:ext>
            </a:extLst>
          </p:cNvPr>
          <p:cNvSpPr/>
          <p:nvPr/>
        </p:nvSpPr>
        <p:spPr>
          <a:xfrm>
            <a:off x="9441870" y="1737855"/>
            <a:ext cx="317241" cy="1575616"/>
          </a:xfrm>
          <a:prstGeom prst="rightBrace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4305426E-08C5-AADB-5084-5165A6A17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760" y="-351873"/>
            <a:ext cx="10515600" cy="1325563"/>
          </a:xfrm>
        </p:spPr>
        <p:txBody>
          <a:bodyPr/>
          <a:lstStyle/>
          <a:p>
            <a:r>
              <a:rPr lang="es-MX" b="1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Niveles de organización</a:t>
            </a:r>
            <a:endParaRPr lang="en-US" b="1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38744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élula vegetal, decubre su estructura y funciones">
            <a:extLst>
              <a:ext uri="{FF2B5EF4-FFF2-40B4-BE49-F238E27FC236}">
                <a16:creationId xmlns:a16="http://schemas.microsoft.com/office/drawing/2014/main" id="{7F21ADB9-F727-F9F3-1E10-67C9DAE22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598" y="318607"/>
            <a:ext cx="4715243" cy="628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8284A976-555E-56DA-5592-DFFD8E335AD6}"/>
              </a:ext>
            </a:extLst>
          </p:cNvPr>
          <p:cNvCxnSpPr>
            <a:cxnSpLocks/>
          </p:cNvCxnSpPr>
          <p:nvPr/>
        </p:nvCxnSpPr>
        <p:spPr>
          <a:xfrm flipH="1" flipV="1">
            <a:off x="4424828" y="1979271"/>
            <a:ext cx="1671172" cy="3163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E3236CD-2A0E-1693-0231-0543CF2EA615}"/>
              </a:ext>
            </a:extLst>
          </p:cNvPr>
          <p:cNvSpPr txBox="1"/>
          <p:nvPr/>
        </p:nvSpPr>
        <p:spPr>
          <a:xfrm>
            <a:off x="10506269" y="526407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Replicación</a:t>
            </a:r>
            <a:endParaRPr lang="en-US" b="1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56FD3D1-CFCC-F5F5-2933-E43FE94F82CD}"/>
              </a:ext>
            </a:extLst>
          </p:cNvPr>
          <p:cNvSpPr txBox="1"/>
          <p:nvPr/>
        </p:nvSpPr>
        <p:spPr>
          <a:xfrm>
            <a:off x="9981334" y="3847881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Transcripción</a:t>
            </a:r>
            <a:endParaRPr lang="en-US" b="1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200336D-5388-D0D7-B295-D781A8489884}"/>
              </a:ext>
            </a:extLst>
          </p:cNvPr>
          <p:cNvSpPr txBox="1"/>
          <p:nvPr/>
        </p:nvSpPr>
        <p:spPr>
          <a:xfrm>
            <a:off x="6260841" y="4958401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Traducción</a:t>
            </a:r>
            <a:endParaRPr lang="en-US" dirty="0"/>
          </a:p>
        </p:txBody>
      </p:sp>
      <p:pic>
        <p:nvPicPr>
          <p:cNvPr id="3076" name="Picture 4" descr="J on X: &quot;@beaglestana ◼️NÚCLEO Orgnánulo celular donde se realiza la  información genética en forma de ADN, y donde se realiza su replicación y  síntesis de todos los tipos de ARN. ▪️ENVOLTURA">
            <a:extLst>
              <a:ext uri="{FF2B5EF4-FFF2-40B4-BE49-F238E27FC236}">
                <a16:creationId xmlns:a16="http://schemas.microsoft.com/office/drawing/2014/main" id="{F5406EFF-AB42-C0A3-495F-3F0377506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748" y="826122"/>
            <a:ext cx="3864331" cy="275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528836AF-2348-803B-CD69-180269408824}"/>
              </a:ext>
            </a:extLst>
          </p:cNvPr>
          <p:cNvSpPr txBox="1"/>
          <p:nvPr/>
        </p:nvSpPr>
        <p:spPr>
          <a:xfrm>
            <a:off x="7886897" y="214717"/>
            <a:ext cx="3864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NÚCLEO</a:t>
            </a:r>
            <a:endParaRPr lang="en-US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21" name="Abrir llave 20">
            <a:extLst>
              <a:ext uri="{FF2B5EF4-FFF2-40B4-BE49-F238E27FC236}">
                <a16:creationId xmlns:a16="http://schemas.microsoft.com/office/drawing/2014/main" id="{EFEB0AC0-7002-7B97-A4FB-DF9A9E8A33CB}"/>
              </a:ext>
            </a:extLst>
          </p:cNvPr>
          <p:cNvSpPr/>
          <p:nvPr/>
        </p:nvSpPr>
        <p:spPr>
          <a:xfrm>
            <a:off x="6869120" y="895739"/>
            <a:ext cx="226174" cy="2662240"/>
          </a:xfrm>
          <a:prstGeom prst="leftBrace">
            <a:avLst>
              <a:gd name="adj1" fmla="val 75142"/>
              <a:gd name="adj2" fmla="val 53154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879CCAE-3FBD-8C83-C141-D7682D821E88}"/>
              </a:ext>
            </a:extLst>
          </p:cNvPr>
          <p:cNvSpPr txBox="1"/>
          <p:nvPr/>
        </p:nvSpPr>
        <p:spPr>
          <a:xfrm>
            <a:off x="10452421" y="972346"/>
            <a:ext cx="17395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/>
              <a:t>*Durante la división celular</a:t>
            </a:r>
            <a:endParaRPr lang="en-US" sz="1100" dirty="0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A2EF46A9-2BA8-A778-3F99-DB1BA23CE2AB}"/>
              </a:ext>
            </a:extLst>
          </p:cNvPr>
          <p:cNvSpPr txBox="1"/>
          <p:nvPr/>
        </p:nvSpPr>
        <p:spPr>
          <a:xfrm>
            <a:off x="6765166" y="5270091"/>
            <a:ext cx="2500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Proteínas</a:t>
            </a:r>
            <a:endParaRPr lang="en-US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7FA648AC-D814-F138-9EA2-27FCAB669E56}"/>
              </a:ext>
            </a:extLst>
          </p:cNvPr>
          <p:cNvCxnSpPr>
            <a:cxnSpLocks/>
          </p:cNvCxnSpPr>
          <p:nvPr/>
        </p:nvCxnSpPr>
        <p:spPr>
          <a:xfrm flipH="1" flipV="1">
            <a:off x="9352988" y="3303426"/>
            <a:ext cx="1457611" cy="457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21CDC8EA-6934-6063-775D-6EF4D1CEF405}"/>
              </a:ext>
            </a:extLst>
          </p:cNvPr>
          <p:cNvCxnSpPr>
            <a:cxnSpLocks/>
          </p:cNvCxnSpPr>
          <p:nvPr/>
        </p:nvCxnSpPr>
        <p:spPr>
          <a:xfrm flipH="1">
            <a:off x="9838310" y="1010881"/>
            <a:ext cx="372490" cy="460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431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F2F1B998-7E0D-939C-305F-62938E10B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055" y="409340"/>
            <a:ext cx="5270424" cy="6039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portancia | Portal Académico del CCH">
            <a:extLst>
              <a:ext uri="{FF2B5EF4-FFF2-40B4-BE49-F238E27FC236}">
                <a16:creationId xmlns:a16="http://schemas.microsoft.com/office/drawing/2014/main" id="{7C2A516F-44EC-A76B-9503-B89DA7C80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49"/>
          <a:stretch/>
        </p:blipFill>
        <p:spPr bwMode="auto">
          <a:xfrm>
            <a:off x="7509943" y="7581939"/>
            <a:ext cx="4078437" cy="119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AAE0E2C8-6E3A-CC1D-7B4E-2C69DF1900E9}"/>
              </a:ext>
            </a:extLst>
          </p:cNvPr>
          <p:cNvSpPr/>
          <p:nvPr/>
        </p:nvSpPr>
        <p:spPr>
          <a:xfrm>
            <a:off x="3901055" y="5047702"/>
            <a:ext cx="1401310" cy="856559"/>
          </a:xfrm>
          <a:prstGeom prst="ellipse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4D4FB5F7-15DF-2323-0762-F3EE67BA7801}"/>
              </a:ext>
            </a:extLst>
          </p:cNvPr>
          <p:cNvCxnSpPr/>
          <p:nvPr/>
        </p:nvCxnSpPr>
        <p:spPr>
          <a:xfrm>
            <a:off x="3020521" y="5378223"/>
            <a:ext cx="736600" cy="101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0F420B62-4FB7-AEF9-96F8-823ACDB17F51}"/>
              </a:ext>
            </a:extLst>
          </p:cNvPr>
          <p:cNvSpPr txBox="1"/>
          <p:nvPr/>
        </p:nvSpPr>
        <p:spPr>
          <a:xfrm>
            <a:off x="2507909" y="4990532"/>
            <a:ext cx="1634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Nucleótidos</a:t>
            </a:r>
            <a:endParaRPr lang="en-US" dirty="0"/>
          </a:p>
        </p:txBody>
      </p:sp>
      <p:pic>
        <p:nvPicPr>
          <p:cNvPr id="11" name="Imagen 10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63A69B8B-8AEB-AB23-0503-1F7183DE0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8576" y="206017"/>
            <a:ext cx="4097282" cy="4782820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200ECA8-817D-B74D-037C-4B5EDF6D5B7D}"/>
              </a:ext>
            </a:extLst>
          </p:cNvPr>
          <p:cNvCxnSpPr/>
          <p:nvPr/>
        </p:nvCxnSpPr>
        <p:spPr>
          <a:xfrm flipV="1">
            <a:off x="12527867" y="6448196"/>
            <a:ext cx="2559733" cy="819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057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AC8CD5-8591-4C0D-0996-CD50AD2C9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95" y="110482"/>
            <a:ext cx="10515600" cy="1325563"/>
          </a:xfrm>
        </p:spPr>
        <p:txBody>
          <a:bodyPr/>
          <a:lstStyle/>
          <a:p>
            <a:r>
              <a:rPr lang="es-MX" dirty="0"/>
              <a:t>La Vida Interna de la Célula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D9C26D-F3D7-23F3-AA56-F76B8625E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972" y="1436045"/>
            <a:ext cx="10515600" cy="790253"/>
          </a:xfrm>
        </p:spPr>
        <p:txBody>
          <a:bodyPr/>
          <a:lstStyle/>
          <a:p>
            <a:r>
              <a:rPr lang="en-US" dirty="0"/>
              <a:t>https://www.youtube.com/watch?v=wJyUtbn0O5Y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763DAC1-81E3-3775-7FDF-03CCAC6B3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833" y="2407534"/>
            <a:ext cx="7400912" cy="413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959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3AC4408870754A941B982D19F325DC" ma:contentTypeVersion="15" ma:contentTypeDescription="Create a new document." ma:contentTypeScope="" ma:versionID="353b2725ea844c695cdb7e0f8e8af1c8">
  <xsd:schema xmlns:xsd="http://www.w3.org/2001/XMLSchema" xmlns:xs="http://www.w3.org/2001/XMLSchema" xmlns:p="http://schemas.microsoft.com/office/2006/metadata/properties" xmlns:ns3="9eeebd95-cc3c-4be3-9c6c-69558bbb5390" xmlns:ns4="e5f7cc98-37b4-4eeb-bdcf-32b32a44fbce" targetNamespace="http://schemas.microsoft.com/office/2006/metadata/properties" ma:root="true" ma:fieldsID="4aaa599d07c21a930da1e878b152e375" ns3:_="" ns4:_="">
    <xsd:import namespace="9eeebd95-cc3c-4be3-9c6c-69558bbb5390"/>
    <xsd:import namespace="e5f7cc98-37b4-4eeb-bdcf-32b32a44fbc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eebd95-cc3c-4be3-9c6c-69558bbb53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f7cc98-37b4-4eeb-bdcf-32b32a44fbc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6C87C28-F272-48C7-A5C6-2D7ED8C23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eebd95-cc3c-4be3-9c6c-69558bbb5390"/>
    <ds:schemaRef ds:uri="e5f7cc98-37b4-4eeb-bdcf-32b32a44fb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B91EF0-C125-476A-A792-A546E6F085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F3C1F6-EFA0-4DE6-B4F8-CC16BE843CBC}">
  <ds:schemaRefs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9eeebd95-cc3c-4be3-9c6c-69558bbb5390"/>
    <ds:schemaRef ds:uri="http://schemas.microsoft.com/office/infopath/2007/PartnerControls"/>
    <ds:schemaRef ds:uri="http://schemas.openxmlformats.org/package/2006/metadata/core-properties"/>
    <ds:schemaRef ds:uri="e5f7cc98-37b4-4eeb-bdcf-32b32a44fbce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402</Words>
  <Application>Microsoft Office PowerPoint</Application>
  <PresentationFormat>Panorámica</PresentationFormat>
  <Paragraphs>87</Paragraphs>
  <Slides>21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Myriad Pro</vt:lpstr>
      <vt:lpstr>Tema de Office</vt:lpstr>
      <vt:lpstr>Introducción a las ómicas en la Agricultura</vt:lpstr>
      <vt:lpstr>Presentación de PowerPoint</vt:lpstr>
      <vt:lpstr>Presentación de PowerPoint</vt:lpstr>
      <vt:lpstr>Biología Molecular  </vt:lpstr>
      <vt:lpstr>Niveles de organización</vt:lpstr>
      <vt:lpstr>Niveles de organización</vt:lpstr>
      <vt:lpstr>Presentación de PowerPoint</vt:lpstr>
      <vt:lpstr>Presentación de PowerPoint</vt:lpstr>
      <vt:lpstr>La Vida Interna de la Célula</vt:lpstr>
      <vt:lpstr>Presentación de PowerPoint</vt:lpstr>
      <vt:lpstr>Replicación</vt:lpstr>
      <vt:lpstr>Transcripción</vt:lpstr>
      <vt:lpstr>Presentación de PowerPoint</vt:lpstr>
      <vt:lpstr>Expresión Génica </vt:lpstr>
      <vt:lpstr>ADN</vt:lpstr>
      <vt:lpstr>ARN</vt:lpstr>
      <vt:lpstr>PROTEINA</vt:lpstr>
      <vt:lpstr>Presentación de PowerPoint</vt:lpstr>
      <vt:lpstr>FRIJOL</vt:lpstr>
      <vt:lpstr>SEQUIA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ELSA HERMINIA QUEZADA RODRIGUEZ</dc:creator>
  <cp:lastModifiedBy>ELSA HERMINIA QUEZADA RODRIGUEZ</cp:lastModifiedBy>
  <cp:revision>2</cp:revision>
  <dcterms:created xsi:type="dcterms:W3CDTF">2024-09-18T07:49:28Z</dcterms:created>
  <dcterms:modified xsi:type="dcterms:W3CDTF">2024-09-18T06:23:15Z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0x010100FB3AC4408870754A941B982D19F325DC</vt:lpwstr>
  </property>
</Properties>
</file>

<file path=docProps/thumbnail.jpeg>
</file>